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80" r:id="rId3"/>
    <p:sldId id="303" r:id="rId4"/>
    <p:sldId id="304" r:id="rId5"/>
    <p:sldId id="305" r:id="rId6"/>
    <p:sldId id="307" r:id="rId7"/>
    <p:sldId id="308" r:id="rId8"/>
    <p:sldId id="306" r:id="rId9"/>
    <p:sldId id="309" r:id="rId10"/>
    <p:sldId id="302" r:id="rId11"/>
    <p:sldId id="301" r:id="rId12"/>
    <p:sldId id="286" r:id="rId13"/>
    <p:sldId id="311" r:id="rId14"/>
    <p:sldId id="310" r:id="rId15"/>
    <p:sldId id="313" r:id="rId16"/>
    <p:sldId id="314" r:id="rId17"/>
    <p:sldId id="312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BF4F3"/>
    <a:srgbClr val="FAF1F0"/>
    <a:srgbClr val="D9F1FF"/>
    <a:srgbClr val="000099"/>
    <a:srgbClr val="FCF7F6"/>
    <a:srgbClr val="0036A2"/>
    <a:srgbClr val="F6E7E6"/>
    <a:srgbClr val="C9ECFF"/>
    <a:srgbClr val="0000FF"/>
    <a:srgbClr val="E1F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8136" autoAdjust="0"/>
  </p:normalViewPr>
  <p:slideViewPr>
    <p:cSldViewPr snapToGrid="0">
      <p:cViewPr varScale="1">
        <p:scale>
          <a:sx n="105" d="100"/>
          <a:sy n="10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06" y="271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nsf.gov/statistics/2015/nsf15324/tables/tab1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Research and Development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numRef>
              <c:f>'TABLE 115'!$B$10:$W$10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'TABLE 115'!$B$6:$W$6</c:f>
              <c:numCache>
                <c:formatCode>#,##0.0</c:formatCode>
                <c:ptCount val="22"/>
                <c:pt idx="0">
                  <c:v>678.7</c:v>
                </c:pt>
                <c:pt idx="1">
                  <c:v>683.3</c:v>
                </c:pt>
                <c:pt idx="2">
                  <c:v>675.2</c:v>
                </c:pt>
                <c:pt idx="3">
                  <c:v>687.6</c:v>
                </c:pt>
                <c:pt idx="4">
                  <c:v>757.9</c:v>
                </c:pt>
                <c:pt idx="5">
                  <c:v>855.1</c:v>
                </c:pt>
                <c:pt idx="6">
                  <c:v>884.7</c:v>
                </c:pt>
                <c:pt idx="7">
                  <c:v>994.4</c:v>
                </c:pt>
                <c:pt idx="8">
                  <c:v>1059.8</c:v>
                </c:pt>
                <c:pt idx="9">
                  <c:v>1062</c:v>
                </c:pt>
                <c:pt idx="10">
                  <c:v>1098.0999999999999</c:v>
                </c:pt>
                <c:pt idx="11">
                  <c:v>1107.7</c:v>
                </c:pt>
                <c:pt idx="12">
                  <c:v>1134.9000000000001</c:v>
                </c:pt>
                <c:pt idx="13">
                  <c:v>1142</c:v>
                </c:pt>
                <c:pt idx="14">
                  <c:v>1122.5999999999999</c:v>
                </c:pt>
                <c:pt idx="15">
                  <c:v>1141.2</c:v>
                </c:pt>
                <c:pt idx="16">
                  <c:v>1178.3</c:v>
                </c:pt>
                <c:pt idx="17">
                  <c:v>1133</c:v>
                </c:pt>
                <c:pt idx="18">
                  <c:v>1089.8</c:v>
                </c:pt>
                <c:pt idx="19">
                  <c:v>1014.3</c:v>
                </c:pt>
                <c:pt idx="20">
                  <c:v>1132.0999999999999</c:v>
                </c:pt>
                <c:pt idx="21">
                  <c:v>1104.4000000000001</c:v>
                </c:pt>
              </c:numCache>
            </c:numRef>
          </c:val>
        </c:ser>
        <c:ser>
          <c:idx val="1"/>
          <c:order val="1"/>
          <c:tx>
            <c:v>Facilities</c:v>
          </c:tx>
          <c:spPr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c:spPr>
          <c:cat>
            <c:numRef>
              <c:f>'TABLE 115'!$B$10:$W$10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'TABLE 115'!$B$13:$W$13</c:f>
              <c:numCache>
                <c:formatCode>#,##0.0</c:formatCode>
                <c:ptCount val="22"/>
                <c:pt idx="0">
                  <c:v>78.3</c:v>
                </c:pt>
                <c:pt idx="1">
                  <c:v>67.7</c:v>
                </c:pt>
                <c:pt idx="2">
                  <c:v>67.900000000000006</c:v>
                </c:pt>
                <c:pt idx="3">
                  <c:v>118.9</c:v>
                </c:pt>
                <c:pt idx="4">
                  <c:v>86.3</c:v>
                </c:pt>
                <c:pt idx="5">
                  <c:v>118.5</c:v>
                </c:pt>
                <c:pt idx="6">
                  <c:v>74.599999999999994</c:v>
                </c:pt>
                <c:pt idx="7">
                  <c:v>104</c:v>
                </c:pt>
                <c:pt idx="8">
                  <c:v>103.8</c:v>
                </c:pt>
                <c:pt idx="9">
                  <c:v>81.2</c:v>
                </c:pt>
                <c:pt idx="10">
                  <c:v>160.5</c:v>
                </c:pt>
                <c:pt idx="11">
                  <c:v>119.1</c:v>
                </c:pt>
                <c:pt idx="12">
                  <c:v>159.1</c:v>
                </c:pt>
                <c:pt idx="13">
                  <c:v>98.9</c:v>
                </c:pt>
                <c:pt idx="14">
                  <c:v>23</c:v>
                </c:pt>
                <c:pt idx="15">
                  <c:v>46</c:v>
                </c:pt>
                <c:pt idx="16">
                  <c:v>181.3</c:v>
                </c:pt>
                <c:pt idx="17">
                  <c:v>18.600000000000001</c:v>
                </c:pt>
                <c:pt idx="18">
                  <c:v>4.9000000000000004</c:v>
                </c:pt>
                <c:pt idx="19">
                  <c:v>2.6</c:v>
                </c:pt>
                <c:pt idx="20">
                  <c:v>2.9</c:v>
                </c:pt>
                <c:pt idx="21">
                  <c:v>0</c:v>
                </c:pt>
              </c:numCache>
            </c:numRef>
          </c:val>
        </c:ser>
        <c:gapWidth val="20"/>
        <c:axId val="72946048"/>
        <c:axId val="72947584"/>
      </c:barChart>
      <c:dateAx>
        <c:axId val="72946048"/>
        <c:scaling>
          <c:orientation val="minMax"/>
        </c:scaling>
        <c:axPos val="b"/>
        <c:numFmt formatCode="General" sourceLinked="1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1800" b="1" i="0" baseline="0"/>
            </a:pPr>
            <a:endParaRPr lang="en-US"/>
          </a:p>
        </c:txPr>
        <c:crossAx val="72947584"/>
        <c:crosses val="autoZero"/>
        <c:lblOffset val="100"/>
        <c:baseTimeUnit val="days"/>
      </c:dateAx>
      <c:valAx>
        <c:axId val="72947584"/>
        <c:scaling>
          <c:orientation val="minMax"/>
        </c:scaling>
        <c:axPos val="l"/>
        <c:numFmt formatCode="&quot;$&quot;#,##0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72946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80075259889733"/>
          <c:y val="0.10696509775426169"/>
          <c:w val="0.45233355205599279"/>
          <c:h val="0.16277899362010501"/>
        </c:manualLayout>
      </c:layout>
      <c:txPr>
        <a:bodyPr/>
        <a:lstStyle/>
        <a:p>
          <a:pPr>
            <a:defRPr sz="2000" b="1" i="0" baseline="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02066-3F63-45BC-A7DB-9E41A5E54A6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825B6-1304-4CEF-893A-4AA866768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25B6-1304-4CEF-893A-4AA8667689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4B94FF"/>
            </a:gs>
            <a:gs pos="95000">
              <a:srgbClr val="85C2FF"/>
            </a:gs>
            <a:gs pos="65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5F52-5DD0-438D-9600-42650E6986ED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3879-0D7A-41C6-B396-5D6838185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USDA-ARS Research Portfolio and Perspectives for Dairy Cattle Breeding</a:t>
            </a:r>
            <a:endParaRPr lang="en-US" sz="4000" b="1" cap="none" spc="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AutoShape 2" descr="data:image/jpeg;base64,/9j/4AAQSkZJRgABAQAAAQABAAD/2wCEAAkGBxQREhUUEhQUFhUVGBsYGBgVGBYbFxcYHB4aFhUYFxsYHCogHhslHBcUITEhJSksLi4uFx8zODMsNygtLisBCgoKDg0OGhAQGi8kHyQsLCwsLCwsLCwsLCwsLCwsLCwsLCwsLCwsLCwsLCwsLCwsLCwsLCwsLCwsLCwsLCwsLP/AABEIAKIA5gMBIgACEQEDEQH/xAAcAAABBQEBAQAAAAAAAAAAAAAAAgMEBQYBBwj/xABCEAABAwIEAwUGBAQEBAcAAAABAAIRAyEEEjFBBVFhBhMicYEykaGxwfAjQlLRBxTh8UNicoIVM2OSFhckNHOTsv/EABkBAAMBAQEAAAAAAAAAAAAAAAABAgMEBf/EACQRAAICAgMBAQABBQAAAAAAAAABAhEDIRIxQQRRExQiMkJh/9oADAMBAAIRAxEAPwDcwiEqF2F2kCAEQloCAEQuwlQiEwEQiEuEQgBEIhLhEIARCIS4RCAEQiEuF2EANwuwlwiEAIhEJcIhACIXcqXCIQAjKuQncq5lQA3CITmVGVACIRCXlRCAEQiE5lRlQAiEJeVCAOQiEuF2EhDcIj7KchcdYSdrqZyqLY12Z2h2wwrjGePMK8oVWvaHNIc03BGhXgr3yZO91f8ADe0+NoNa2m4FjRDQQ10Dpuso5XWy3A9fAnS66GrxBvGK7CSKjt+v9V7Rwok0aRcSXGm0knUkgErSE+QnGh/KjKnIRCsgbyoypyEQgBuEQnIRCYBSZ9hcqNE2TjXEaJTahCkCPlRlThCIVWAiEZUuF2EANwiE5CIQA3CMqcyoyoARlRCXCMqAEQiEuF3KgBuEJzKhAEfFV202lzpgawCepNthzUT/AIzRzZXPDfC1wLrBwcJESonZrjz61UtqNpwGOMjMPS5i68w4lxyoXOzNAsWCxEDY+YjVcssr5UilCz0njfbDD4YRmFR/6WER6u0C89492qr4qQTlZsxmnrzWclLzKZTbNY40hBTrGSCdp+/kn6WHzMke1m/afmp2GcTVcwtBphmYGN9AJ80JWNyoqoXsHY7tDTxNNtP2arGgFpOoAiW8/JeT1sKWtLtBmIhIpVi0hzSQ4XBFiD0RGXFikuSPfoXQ1Y3sf20FaKWJIbU0a/QP6O5O+a1vDsWK1NtRoIDpsYmxI28l0qSZg00O5UZU5CIVCsbDV3KnIRCAsRCIS8q7lQFjULsJzKiECsbhEJyF3KmFjeVEJzKiEBY3CITsIyoCxrKu5U5CMqLCxvKiE5lRCBWNwhOZUICyDhuFUqVLux+HSfYvfHeVCAXb6C08/JefY/i1JtNzmVab3AWaYudNOS3Ha1mYMe4nNTc7LeAAaLy4QPReDNOn7n5LzIyts6uFjmIque4udEkzYQB5dEAECTzj15IY2SOp+q2VTGB/etLRZtTroHbEdAtUrHKXEx2c2+nVLFZ0RJhN7LS4bCMe7Iabcu5GYGzSZ1jZCTY5NIz1TEOcCHGZjzETp702Aut2V9X4SzK8tLwaYcb5SHRAiyW2FpFRhKT3OHdtLnNvAibdFuey3aHGMmm+nmA9kPa4G8kwRCxOBxHd1Gvv4XAmNxuPcthR4yyv/wArM3LBOaPSIKak10TNGwrcZrNYCadJkmJLi68AxAjXzKKfaylMPY9pFjoRbW8qkfxAvpta67g6ZEXEAe9ZvEVK4qPJpOc0uJBbrBNpC1hOT7MeKPSqfaPDH/EI82u/ZS6PFKDvZrUz/uAPxXmFGrm2cDyc0j5qbgHND/xG5m8r26218lTyNC4HpTq7BEvYM1h4m3PS907lWOxbaeWmabW5XZgSBsIKz+D45Uiadd58nk/NOOS90JxPUYXYXn9HtNiW/wCID/qa0/RaPD8SxBaS40LNLgQH7AuOjoNgUPLFdhwZe5UZVmG9rshy1Kea05mGJBuPCdPepA7Y0P01PKB+6rmhcWX+VEKlw3H3VnhlGkJIJl7osBJMDp1VFxjtdUo1XUaj2U3tMEMyk3AIjMZNiEnlQcGbjKsV/EXilag2k6lULfGRaI0m/NM8XxXdAurVapYGscZBDnF4kNDTYE31sIWA4zxmpiSJ8LG2ZTbOVg19TuSsJz51RtjhXZq//Mis51INotbcNfnk55IGYGBG9l6hC+dqlFzIPr5EX/Ze19iu0bcbREwKzBFRvPk9o5H4LWEv0jJGtovsqMqdyoyrUyGsqE7lQiwMVx4ODc73S4sqAx4QctN9453XjLDp+69x7YUclF3MCsLEbU+vmvD2nT915eK92ehrwdpugg8jP1VqOMDxxSALmuEhzrZgQbExuq3CMDnsB/M5oPqQFpcZwWm2m8gPbka5w8U8tZC6I34Zzr0ysSrihxJrX5su0TA5EE/H4lVBK01Xs40NMPdIDnSWjYExr0+KFa6CVemZbsr08SGSsM3tNIbc9Dv5Kja2SOsK3xfAyxrnB4OQEusRoQLT5oTYSrVlSTZSOH8SqUXDJAzkAyJkTG46qI5qZqmC3oZ+5Ursp9G54nxZ9JmYNpu8QHpfkeif4NxM1mFxptEOy+Enk0z8ViKnES5hYQdQZn0UrhHFjRgXLc2YgAToBv5LR1ZjxdGt4b2gZVfk7twN9HSLKwr8ao03Brw+YB9kGxt9F59w/G5KmcGNee56dE9iMc7EVaeUwbNJOgE2c7W19UqVWNx2el1sRh2gF7gATF2nfy9VDdwfBObnb3bRE5muc22k6qq4k0vpiXtEGbZjYAg/ljVQ6mNiiabQ50tjMJjWfooUldJiov28OpETTfmHMPa74qVg89MENJIIcIsR4gWnToVjOG4wUgQ+QCTE9RCOzVYNzkzHhEj4qpdbYUaDGcKrOfma9oGUNyua7YRMpdPg1U7M9HfuFX8Cxndud3tR1xDRmsDvM+in8A4xVL6odUkN0zRF3R8lP8jfQ+Joez2BfTqNLw2zXNID2k3BaIA11CMR2MNbGOxRDsxc1zQWHw5Q0CM0Cba3VP2F45Wdia7S+1ybNEeJxkmNNLrf1cT4LvuQctzeDz00UOdD47PN/wCI3CgKrqlR1RstbazgTEDQ9Fg6T8pDuX9lpf4i1D/NxJvTYdZ/Uq+s1pwTSG+IEeLcyXf0V4tx0XNNOmQX42WhpaN/eRH0C7wrGPpVWvpgkg+y2fEAZLTGxhO4uiz+XY5oGaQDHKD15pzG020DRfT1IzGSdRHzla7I1VI914RjhiKNOrAaXtDi2ZLSb5T1UyFhuzfa/D08PSzNDS4fiRIh0mTfURF5Wzw2PpVGCoyoxzDbMCInlPNXGafpzNNEFvHaXevpVHCmWb1CG5urZ2096FhO3PEQMS/2XQQAbzGVtrWiZQueX0U6NP4y47X4vNhiXQHOZXcRIMeFg1PmvFwb/wBl7H21p5aLj/0sQLQdDSB+a8b3/t9Fjht3Z1uvCVg3gVGE7OaT6GVb4vjbjTc2WEuY4GA7naJKr6uEHetZTe1wdlggyASLtceYT9fg5awuDmnK0ucL6SBaR1C6E34Zyp9lWPJaN/FYz+OZziO8kZSHBpjLrfRZ1jZjzVjV4NUaHGWnKHEgObIDbz80RdBNJ9kCi8SPMfNabiPFQadRsGXNdu0xcRpzhZaiYc20w4GDvfT1+q0OMaO7f+CJDXZiHUyWXiTlPODonFimujPuemCZfTGxc0bXkiUtx6KLiHwWnldTHst9Gl7R4ZjKctaAcwFo08VrJjgeFbUZ4mgy/KTfTw9epVE7Euy5SAASDp5gb6XK7RxjmCGmN5BOhjkei11ZlTom8PpsdVLXmG+LeNNLqViWNo1oa50FrSS0yPEXAx7hZUbMUWuLhrdMYrixqHxWhgZ55SSNRrJUySaoUmzU1eNvLXBrnQ1paZiJmcwGseIac1ExPFnUiWskEMBAsRN4myyoxr4IBIBABnlsF1mKN7mYI152uueOHi9CtmrZiKlXD95VeNSbN5aQn+Gu/AmTcy3USRfcekBRcVhSzDYUFwDa5LvJuZ7b/wD1lDeLUWuyMi1g4yfOBO6ebaSQWWXdy8XykENABtMS6x1Mn5JeGpPc5zWmCNZMbwPjCosfxXvKn4XjJECIifm2PirDhePaxzmvdeGy4eK8hzhZZ41XZpCXhO7K1X08XLjDWvirJsWklpBjW5Xs/cEtzbNmDsNjHLVeD4DibW16pIJa9x019rM0++F7fgOItq0WljreLMIm9hEz4SCORTzRWmzSMnejzH+I4/8AVt/+Ju3V6oDQcaWfN4QRLZNpMC3nKvf4lf8AuaZv/wAof/p3RZ7+eiiaYGpknyMjda4P8EGW+R2pSd3YfMtmInQ7W96MTSe1rS7Qjw3HSfouVMaO5FOLyDN+v0Kcx+Ma+lSa0kubM25hoAHuWxkrEUXuytDWl02uSBrFo0Wrw9QgAVCTkaDBJ7vNEFpykWiBIMqk4XgcrWuq2IdLBInzI11hTa5zgAG02voBck8zY+9cM8m9EvsdxBp1Kj3ACJADQJDRH+ZChOxAYTJBzQQCRZsQDYb9ULO2xm27X8TpvpFhmza4MA3zPZMTyyryUa6QfKFrq/Eg5zsznGJEmTc3LvFB36qnGCbWqTmvmIcJHs9J0Atda45bdlqRF4YfxmQPzadfRXWFpP7iqCxw/CgSHi8stLz0PuS6XDKbXtkCxvDuXMtPmptZrWkiYIsRmOmoLZ1VvOq0JqzI06bg5sg+0OfMStA2oCKxmZp1NM+pFhcRzUgVgHkQC4AEW3OnQ7J6rhAaeQuAzambgG8+8OERuhZ68CSsygplpZO5BF9pHuV1WxTe7reyM7TEEyTmH+URoUumWvdnABDAWts6x2iLEaj0XMRww1A3x33jUiP3GqcM6XYSVmbLSdJUesxwqUpBHjbqD+oc1tRhww5bnNcxIMjf+6Y/l2Vyw5T+G/MBJBG++tgVKz0+hsq+1T2GmMmWzhMRIs7VV/Bnj8Jp/NUiI18QV/xnhgqMIJg57XPpNuROgVO7hteiIZVpAA6OflIP+9o6e9dWPIp7RlWqKGg7x7b8vqoONfLpFud9TuVPxnD6jPbYRm0cCHNPqJHpMqDQoFr2z+pvzVyTQMj6JTXEleqVuxnePL81LxOLx+HcXmJleZcRB72pH63fNQI0/HcQP5PBSdKJHme9r2+SyrMScxdAEz5X28lPc2rWoMZFqejjAABJdE73ceqT/wCH8QBPdOI9fqEuDoBxnEPDApA/mcR4RmiJMagKX2fbLrZCT+XxEAabHXVU1fD1KbSHse0Hm0hSeBVqrX/hOAkXtspUKGi8wNJor1xFqclutoc1vrYr2LszizUw1F1pe6tnhoHibpHKy8Swveio9wdBcSHHnMEz6r0rsfxd1DCv717GtFQluc5ZLmtzBp5yDslmVx0jSL/u7Kv+Jzh39I/9P5OKz1FjTh6hgZmwZ3EuA18ir/iHDn8QBdQe2s7DscXBr2lwYXFwJaYnfRUdDhmIdTysDy03IDXEc5MDyRii4xplZJpvQ0KYOHLoGYOEHe8z9EY6i1tGk8CJMEjyB+ZKaxXCq7QBlfqB7DoAJuTb7haTBcFBptNRwOSYD3WkDZvWyc8ijoUYuRExGR9NozuM+LNI0EEyQI5hOmtmu2MrRI1l22239UOotOUBjfCZsQI/pr70MwsAl5klpAFgGjkI+7rz7TIaIjqDjWcabGvLRlcXOIuYI9wAHv5oUdmJqB57umYMm7+ZHSNrboVO/wDhBDZiy5rx3wLjJFjEk6HcNtfyCv8AhuDZkaQXEtDQXOkOAN5MaiSOeqzHAazWEu8UnxuAaDmAPhEuECZPktTjcX3bmPsGVSLkzsBHUC3nlOqua8RskO42oQ5gaBmMghxiTyvGpKj8YDgWeACb/iEePYwGm4XMW17sRNJuaQHt8TZLALvJzG5fG22ykUQS0VHwS0ugkEka8/C0QNrSs6oCoxPF8j3E3BAsD7TiNQbmxTmPxhFJugLjJdJzFo0kAeEG3VU3E6oNVwpteAZzZoBJH5iHCBMadFN4TgzXyl4qZHPAEAi9w6DeYiLQtOKqxbO9n8VnLi4PibRZomTzl0gHpbUK5o1hTc01HBgDriPHuQWxaD4Ul2Gh1NjXOJmwgxOUy0QCJvGu6K2Ipmk72JNx+poBMlwI1Mi3SVLabGh/KO8zeIXMZtSDzJ3uD6JOJApNIBzPnfaRa25CijGd86mxsTTbmefF+W8AgxMRfrukYwvYRVOWCA5niBkTEQDIcBslx/QH8JTe6tSGrfFLvyghskls31F5sQijxTD96+niKYeC4QS5wINvF4HAbm3RKwFQF7iXHwaau8RB02JJLfcoTezZe01A+2bwtEZnCZPtGJj0VQkoysiRqBhcAWOaxuUOP63OB2PtTrAE6qkxfB+GvqAU6VemZhtTP4HubeIdPLUgSrzhOEbTpNbl631vzv5KXnbuFf8AVv3ZI/gadZ7QWtbEWcQYPkcyzHEex1ZhY2lh2OBeS+q1s1hOuaXRlmYgLSd6Bz8pK62t/q95/dSvqaYaKCvjMNhHgFha5kG4JAOklpkTb4qLxaq2q4CoyvTDm52gtADwTd4n0+C07wHayfMpNQN5T53haL7q8EzHjC0S+Xd45syWkDxDcE8oUIcDoZy9lPEODD3jqbLt7sG+Ym4G2pJ2W67pn6fVKa1omBHPUIf3X/qIVwbjne0i3h+CYIgGr3NM5eftOGZ1uR1VxhcdW7pvfYJlV7S6Xd225JMwM0Dy6Kqo1Q0QCWjkC4D3Ap1tYjQu/wC5yxf1S8Raao07ajQwPd3VAFvja1opvvo2RtzlZXiuPw72mgG1msc7I6rTsC7Xu3PMmLjpMBOPdmEGXdCSR7ikdyyIyiOV490ql9bXgnRVngtARlq1hH+Zh5/5eqMXhaLR/jPJMtbTAJEDxE8v6q0/l2fpHx/dd7lv6fn+6H9d9oEUvDeAGtmdSeMpLT4mkGIkTO6mjsg++Z4M9LKaKY2B+P7oLRy+f7rBzi/B2VmF7DFk+JoBJMBpAHvKFZZQf6yuo5r8Czw2hXNF05mkXFjJgghaPhHaFopsa94aGugyA50kOLXAGwaDFxzVvW4vSd7OGok83GmN+oUeriaZBLsPRiPyOpnzOWI+O675L9Romx/G8Qa1tOqx4cA8tJYG5QIGbJmGaXE/DVLxvGMtLOGtaKzXESepkxGhgADr1WfZjaeZrO6ySAPaBbOs6wIunOKVWudTyDK2mzJBvJFyB0JJjzWDh+myimiDUJe4ucOYLgTqTa2m5V72ZxIYzJc1DUmzcxDCPyMJjmdFScXp5bMMzMgek39dU1hMUaDwZeI8QLCM7SRAg+Wy048kQ2ujWjEEZnZoFF+amH5ZcXNJEiZu0GwsI81na+NzNiTBcXGbagAggC8wfcnaPFmhmQNNwRPh0kFpbym8qrfV8QAggnTcNJmCTupjCmTR0YgDYiYDQHmG6CT6SE7h8Vma9pcBnbz8O8+Vp9UcU/GqEtphuwaBEAeQHOFG/wCF1JgNFrak66LVQsTdGm7NUHE5aTmVDJm5aGtlxaZIHKfXotng8JWyiWNgWEQbfqBBheY4ThWJaTlzegPTl6K9w3Da7byfMlw+J2nmon899k2mb40HC59T92SZvE+/VUNEYxohhzaD283wNo0TT+E1qjyakNcbG5JJ2jkuaeDirsTVGkJnTX0XRIWYd2Uqgy2vH/cpWH4TiGAfjkjcGfqsnFeMzsvm1LWQan3ZR8Kx4aMxzHnpbyUhg8lnYzufr8vigklcbGhHu0TkBACWujb4JbXdY+9khlQE2jVde4e5MBzPa5KGmef3zTQM846zHvTjTpCAFlp6o80kuvulBvnZIDk+aC0T1SNZ1suXImUUA4afVdTeZCdAeVDhFQm4d1MfsrDDcAcecG2rQV6PILZJGYmIkXjewj0lN91m0LQ02uWyR1vPOy9R5pGvEybezNG5cweGIzOB66CZ9VGxvC2iSynkDTq5zXA8nCDYR5LbVsKwyb6SSGkDW/s23t5JscOpOaIDjTIgg6eo5LCXJ+lrR5nja4ByANdJtlEt0gwYnzEqBiKDgXNDMxDbm9gQY1EW969awfCaFOe6osb6AW3PlHNSK2BpuhuQGdRHzMaXTUqFtnjDcNVlpMyLO8IBDdybddfNRy94eWtnWJNja+q9ofwalPsG0XD4EbA6H0SWdnaUx3LJOxv6nLufgq/kCjyjB8RyCAMziTeQTPUuHVTKVTEHUOEa229F6R/wnDtiaNISNYbOw11uZULFcCw17PE/oc4Dnzj4Kl9EF2S79ZiWve0xnJ9XD3EwnqNR7ry8Zd83h+a1WH4NQF8rnRJl530NtP7KTTw1MAgsbA8vNTL7I+IzsosFxh7G5DUqEC8NaJ5wHkSnsNi6m1N97E666mdtlbPAIHg+Ajqfcug2sQ0C8Dn6Lknl5doG2yJTr14ItHQ6dfiptPEPnxZYgeZSqd/vb7lOgNFz9+XuWT2I695cNTA+/PZKc4WP7pjNPs3+7J1jDv11NoSAS4mZgkJdI2+m4SiYMHYSlNE6Df7j0TASHC8RA3n3pbfNJyRJH3/VdYTYm3pEJAKaek68oCUHE2iI3nX4pFKmb318rJXck6ffLVACmm/P7+S7kNyPmmRT5acv6pwNI1BhMYlzzNmn4INXaL9P6pNRvw6ldc22sIEOOqDUmBshRgSNx7kJ2FnOD1CaVydOfUK4pXknXKPmhC7fTYj4toiItndbaxEe5PYIfiEbRpttFkITGMY829/zXMC8zqb6oQpAssW0Cm0gAE5pI3sVRcZqEOME6HdCFlPoCLS0Hkl0zZyELD0yGWlPYRonTn80IS9JYxVeeZ0+q7QYIBgTb6IQlICVWHsf6J9YcozTMT0+ZXUJsRJaEt2n+39kIQhkZxuVIYPEhCQAw6ev1TBPz/ZCEgLJgsPJI/KhCYkRWm/uUwm/3yQhOIxmPF6pbWj4/VCE12AzUCEITA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xQREhUUEhQUFhUVGBsYGBgVGBYbFxcYHB4aFhUYFxsYHCogHhslHBcUITEhJSksLi4uFx8zODMsNygtLisBCgoKDg0OGhAQGi8kHyQsLCwsLCwsLCwsLCwsLCwsLCwsLCwsLCwsLCwsLCwsLCwsLCwsLCwsLCwsLCwsLCwsLP/AABEIAKIA5gMBIgACEQEDEQH/xAAcAAABBQEBAQAAAAAAAAAAAAAAAgMEBQYBBwj/xABCEAABAwIEAwUGBAQEBAcAAAABAAIRAyEEEjFBBVFhBhMicYEykaGxwfAjQlLRBxTh8UNicoIVM2OSFhckNHOTsv/EABkBAAMBAQEAAAAAAAAAAAAAAAABAgMEBf/EACQRAAICAgMBAQABBQAAAAAAAAABAhEDIRIxQQRRExQiMkJh/9oADAMBAAIRAxEAPwDcwiEqF2F2kCAEQloCAEQuwlQiEwEQiEuEQgBEIhLhEIARCIS4RCAEQiEuF2EANwuwlwiEAIhEJcIhACIXcqXCIQAjKuQncq5lQA3CITmVGVACIRCXlRCAEQiE5lRlQAiEJeVCAOQiEuF2EhDcIj7KchcdYSdrqZyqLY12Z2h2wwrjGePMK8oVWvaHNIc03BGhXgr3yZO91f8ADe0+NoNa2m4FjRDQQ10Dpuso5XWy3A9fAnS66GrxBvGK7CSKjt+v9V7Rwok0aRcSXGm0knUkgErSE+QnGh/KjKnIRCsgbyoypyEQgBuEQnIRCYBSZ9hcqNE2TjXEaJTahCkCPlRlThCIVWAiEZUuF2EANwiE5CIQA3CMqcyoyoARlRCXCMqAEQiEuF3KgBuEJzKhAEfFV202lzpgawCepNthzUT/AIzRzZXPDfC1wLrBwcJESonZrjz61UtqNpwGOMjMPS5i68w4lxyoXOzNAsWCxEDY+YjVcssr5UilCz0njfbDD4YRmFR/6WER6u0C89492qr4qQTlZsxmnrzWclLzKZTbNY40hBTrGSCdp+/kn6WHzMke1m/afmp2GcTVcwtBphmYGN9AJ80JWNyoqoXsHY7tDTxNNtP2arGgFpOoAiW8/JeT1sKWtLtBmIhIpVi0hzSQ4XBFiD0RGXFikuSPfoXQ1Y3sf20FaKWJIbU0a/QP6O5O+a1vDsWK1NtRoIDpsYmxI28l0qSZg00O5UZU5CIVCsbDV3KnIRCAsRCIS8q7lQFjULsJzKiECsbhEJyF3KmFjeVEJzKiEBY3CITsIyoCxrKu5U5CMqLCxvKiE5lRCBWNwhOZUICyDhuFUqVLux+HSfYvfHeVCAXb6C08/JefY/i1JtNzmVab3AWaYudNOS3Ha1mYMe4nNTc7LeAAaLy4QPReDNOn7n5LzIyts6uFjmIque4udEkzYQB5dEAECTzj15IY2SOp+q2VTGB/etLRZtTroHbEdAtUrHKXEx2c2+nVLFZ0RJhN7LS4bCMe7Iabcu5GYGzSZ1jZCTY5NIz1TEOcCHGZjzETp702Aut2V9X4SzK8tLwaYcb5SHRAiyW2FpFRhKT3OHdtLnNvAibdFuey3aHGMmm+nmA9kPa4G8kwRCxOBxHd1Gvv4XAmNxuPcthR4yyv/wArM3LBOaPSIKak10TNGwrcZrNYCadJkmJLi68AxAjXzKKfaylMPY9pFjoRbW8qkfxAvpta67g6ZEXEAe9ZvEVK4qPJpOc0uJBbrBNpC1hOT7MeKPSqfaPDH/EI82u/ZS6PFKDvZrUz/uAPxXmFGrm2cDyc0j5qbgHND/xG5m8r26218lTyNC4HpTq7BEvYM1h4m3PS907lWOxbaeWmabW5XZgSBsIKz+D45Uiadd58nk/NOOS90JxPUYXYXn9HtNiW/wCID/qa0/RaPD8SxBaS40LNLgQH7AuOjoNgUPLFdhwZe5UZVmG9rshy1Kea05mGJBuPCdPepA7Y0P01PKB+6rmhcWX+VEKlw3H3VnhlGkJIJl7osBJMDp1VFxjtdUo1XUaj2U3tMEMyk3AIjMZNiEnlQcGbjKsV/EXilag2k6lULfGRaI0m/NM8XxXdAurVapYGscZBDnF4kNDTYE31sIWA4zxmpiSJ8LG2ZTbOVg19TuSsJz51RtjhXZq//Mis51INotbcNfnk55IGYGBG9l6hC+dqlFzIPr5EX/Ze19iu0bcbREwKzBFRvPk9o5H4LWEv0jJGtovsqMqdyoyrUyGsqE7lQiwMVx4ODc73S4sqAx4QctN9453XjLDp+69x7YUclF3MCsLEbU+vmvD2nT915eK92ehrwdpugg8jP1VqOMDxxSALmuEhzrZgQbExuq3CMDnsB/M5oPqQFpcZwWm2m8gPbka5w8U8tZC6I34Zzr0ysSrihxJrX5su0TA5EE/H4lVBK01Xs40NMPdIDnSWjYExr0+KFa6CVemZbsr08SGSsM3tNIbc9Dv5Kja2SOsK3xfAyxrnB4OQEusRoQLT5oTYSrVlSTZSOH8SqUXDJAzkAyJkTG46qI5qZqmC3oZ+5Ursp9G54nxZ9JmYNpu8QHpfkeif4NxM1mFxptEOy+Enk0z8ViKnES5hYQdQZn0UrhHFjRgXLc2YgAToBv5LR1ZjxdGt4b2gZVfk7twN9HSLKwr8ao03Brw+YB9kGxt9F59w/G5KmcGNee56dE9iMc7EVaeUwbNJOgE2c7W19UqVWNx2el1sRh2gF7gATF2nfy9VDdwfBObnb3bRE5muc22k6qq4k0vpiXtEGbZjYAg/ljVQ6mNiiabQ50tjMJjWfooUldJiov28OpETTfmHMPa74qVg89MENJIIcIsR4gWnToVjOG4wUgQ+QCTE9RCOzVYNzkzHhEj4qpdbYUaDGcKrOfma9oGUNyua7YRMpdPg1U7M9HfuFX8Cxndud3tR1xDRmsDvM+in8A4xVL6odUkN0zRF3R8lP8jfQ+Joez2BfTqNLw2zXNID2k3BaIA11CMR2MNbGOxRDsxc1zQWHw5Q0CM0Cba3VP2F45Wdia7S+1ybNEeJxkmNNLrf1cT4LvuQctzeDz00UOdD47PN/wCI3CgKrqlR1RstbazgTEDQ9Fg6T8pDuX9lpf4i1D/NxJvTYdZ/Uq+s1pwTSG+IEeLcyXf0V4tx0XNNOmQX42WhpaN/eRH0C7wrGPpVWvpgkg+y2fEAZLTGxhO4uiz+XY5oGaQDHKD15pzG020DRfT1IzGSdRHzla7I1VI914RjhiKNOrAaXtDi2ZLSb5T1UyFhuzfa/D08PSzNDS4fiRIh0mTfURF5Wzw2PpVGCoyoxzDbMCInlPNXGafpzNNEFvHaXevpVHCmWb1CG5urZ2096FhO3PEQMS/2XQQAbzGVtrWiZQueX0U6NP4y47X4vNhiXQHOZXcRIMeFg1PmvFwb/wBl7H21p5aLj/0sQLQdDSB+a8b3/t9Fjht3Z1uvCVg3gVGE7OaT6GVb4vjbjTc2WEuY4GA7naJKr6uEHetZTe1wdlggyASLtceYT9fg5awuDmnK0ucL6SBaR1C6E34Zyp9lWPJaN/FYz+OZziO8kZSHBpjLrfRZ1jZjzVjV4NUaHGWnKHEgObIDbz80RdBNJ9kCi8SPMfNabiPFQadRsGXNdu0xcRpzhZaiYc20w4GDvfT1+q0OMaO7f+CJDXZiHUyWXiTlPODonFimujPuemCZfTGxc0bXkiUtx6KLiHwWnldTHst9Gl7R4ZjKctaAcwFo08VrJjgeFbUZ4mgy/KTfTw9epVE7Euy5SAASDp5gb6XK7RxjmCGmN5BOhjkei11ZlTom8PpsdVLXmG+LeNNLqViWNo1oa50FrSS0yPEXAx7hZUbMUWuLhrdMYrixqHxWhgZ55SSNRrJUySaoUmzU1eNvLXBrnQ1paZiJmcwGseIac1ExPFnUiWskEMBAsRN4myyoxr4IBIBABnlsF1mKN7mYI152uueOHi9CtmrZiKlXD95VeNSbN5aQn+Gu/AmTcy3USRfcekBRcVhSzDYUFwDa5LvJuZ7b/wD1lDeLUWuyMi1g4yfOBO6ebaSQWWXdy8XykENABtMS6x1Mn5JeGpPc5zWmCNZMbwPjCosfxXvKn4XjJECIifm2PirDhePaxzmvdeGy4eK8hzhZZ41XZpCXhO7K1X08XLjDWvirJsWklpBjW5Xs/cEtzbNmDsNjHLVeD4DibW16pIJa9x019rM0++F7fgOItq0WljreLMIm9hEz4SCORTzRWmzSMnejzH+I4/8AVt/+Ju3V6oDQcaWfN4QRLZNpMC3nKvf4lf8AuaZv/wAof/p3RZ7+eiiaYGpknyMjda4P8EGW+R2pSd3YfMtmInQ7W96MTSe1rS7Qjw3HSfouVMaO5FOLyDN+v0Kcx+Ma+lSa0kubM25hoAHuWxkrEUXuytDWl02uSBrFo0Wrw9QgAVCTkaDBJ7vNEFpykWiBIMqk4XgcrWuq2IdLBInzI11hTa5zgAG02voBck8zY+9cM8m9EvsdxBp1Kj3ACJADQJDRH+ZChOxAYTJBzQQCRZsQDYb9ULO2xm27X8TpvpFhmza4MA3zPZMTyyryUa6QfKFrq/Eg5zsznGJEmTc3LvFB36qnGCbWqTmvmIcJHs9J0Atda45bdlqRF4YfxmQPzadfRXWFpP7iqCxw/CgSHi8stLz0PuS6XDKbXtkCxvDuXMtPmptZrWkiYIsRmOmoLZ1VvOq0JqzI06bg5sg+0OfMStA2oCKxmZp1NM+pFhcRzUgVgHkQC4AEW3OnQ7J6rhAaeQuAzambgG8+8OERuhZ68CSsygplpZO5BF9pHuV1WxTe7reyM7TEEyTmH+URoUumWvdnABDAWts6x2iLEaj0XMRww1A3x33jUiP3GqcM6XYSVmbLSdJUesxwqUpBHjbqD+oc1tRhww5bnNcxIMjf+6Y/l2Vyw5T+G/MBJBG++tgVKz0+hsq+1T2GmMmWzhMRIs7VV/Bnj8Jp/NUiI18QV/xnhgqMIJg57XPpNuROgVO7hteiIZVpAA6OflIP+9o6e9dWPIp7RlWqKGg7x7b8vqoONfLpFud9TuVPxnD6jPbYRm0cCHNPqJHpMqDQoFr2z+pvzVyTQMj6JTXEleqVuxnePL81LxOLx+HcXmJleZcRB72pH63fNQI0/HcQP5PBSdKJHme9r2+SyrMScxdAEz5X28lPc2rWoMZFqejjAABJdE73ceqT/wCH8QBPdOI9fqEuDoBxnEPDApA/mcR4RmiJMagKX2fbLrZCT+XxEAabHXVU1fD1KbSHse0Hm0hSeBVqrX/hOAkXtspUKGi8wNJor1xFqclutoc1vrYr2LszizUw1F1pe6tnhoHibpHKy8Swveio9wdBcSHHnMEz6r0rsfxd1DCv717GtFQluc5ZLmtzBp5yDslmVx0jSL/u7Kv+Jzh39I/9P5OKz1FjTh6hgZmwZ3EuA18ir/iHDn8QBdQe2s7DscXBr2lwYXFwJaYnfRUdDhmIdTysDy03IDXEc5MDyRii4xplZJpvQ0KYOHLoGYOEHe8z9EY6i1tGk8CJMEjyB+ZKaxXCq7QBlfqB7DoAJuTb7haTBcFBptNRwOSYD3WkDZvWyc8ijoUYuRExGR9NozuM+LNI0EEyQI5hOmtmu2MrRI1l22239UOotOUBjfCZsQI/pr70MwsAl5klpAFgGjkI+7rz7TIaIjqDjWcabGvLRlcXOIuYI9wAHv5oUdmJqB57umYMm7+ZHSNrboVO/wDhBDZiy5rx3wLjJFjEk6HcNtfyCv8AhuDZkaQXEtDQXOkOAN5MaiSOeqzHAazWEu8UnxuAaDmAPhEuECZPktTjcX3bmPsGVSLkzsBHUC3nlOqua8RskO42oQ5gaBmMghxiTyvGpKj8YDgWeACb/iEePYwGm4XMW17sRNJuaQHt8TZLALvJzG5fG22ykUQS0VHwS0ugkEka8/C0QNrSs6oCoxPF8j3E3BAsD7TiNQbmxTmPxhFJugLjJdJzFo0kAeEG3VU3E6oNVwpteAZzZoBJH5iHCBMadFN4TgzXyl4qZHPAEAi9w6DeYiLQtOKqxbO9n8VnLi4PibRZomTzl0gHpbUK5o1hTc01HBgDriPHuQWxaD4Ul2Gh1NjXOJmwgxOUy0QCJvGu6K2Ipmk72JNx+poBMlwI1Mi3SVLabGh/KO8zeIXMZtSDzJ3uD6JOJApNIBzPnfaRa25CijGd86mxsTTbmefF+W8AgxMRfrukYwvYRVOWCA5niBkTEQDIcBslx/QH8JTe6tSGrfFLvyghskls31F5sQijxTD96+niKYeC4QS5wINvF4HAbm3RKwFQF7iXHwaau8RB02JJLfcoTezZe01A+2bwtEZnCZPtGJj0VQkoysiRqBhcAWOaxuUOP63OB2PtTrAE6qkxfB+GvqAU6VemZhtTP4HubeIdPLUgSrzhOEbTpNbl631vzv5KXnbuFf8AVv3ZI/gadZ7QWtbEWcQYPkcyzHEex1ZhY2lh2OBeS+q1s1hOuaXRlmYgLSd6Bz8pK62t/q95/dSvqaYaKCvjMNhHgFha5kG4JAOklpkTb4qLxaq2q4CoyvTDm52gtADwTd4n0+C07wHayfMpNQN5T53haL7q8EzHjC0S+Xd45syWkDxDcE8oUIcDoZy9lPEODD3jqbLt7sG+Ym4G2pJ2W67pn6fVKa1omBHPUIf3X/qIVwbjne0i3h+CYIgGr3NM5eftOGZ1uR1VxhcdW7pvfYJlV7S6Xd225JMwM0Dy6Kqo1Q0QCWjkC4D3Ap1tYjQu/wC5yxf1S8Raao07ajQwPd3VAFvja1opvvo2RtzlZXiuPw72mgG1msc7I6rTsC7Xu3PMmLjpMBOPdmEGXdCSR7ikdyyIyiOV490ql9bXgnRVngtARlq1hH+Zh5/5eqMXhaLR/jPJMtbTAJEDxE8v6q0/l2fpHx/dd7lv6fn+6H9d9oEUvDeAGtmdSeMpLT4mkGIkTO6mjsg++Z4M9LKaKY2B+P7oLRy+f7rBzi/B2VmF7DFk+JoBJMBpAHvKFZZQf6yuo5r8Czw2hXNF05mkXFjJgghaPhHaFopsa94aGugyA50kOLXAGwaDFxzVvW4vSd7OGok83GmN+oUeriaZBLsPRiPyOpnzOWI+O675L9Romx/G8Qa1tOqx4cA8tJYG5QIGbJmGaXE/DVLxvGMtLOGtaKzXESepkxGhgADr1WfZjaeZrO6ySAPaBbOs6wIunOKVWudTyDK2mzJBvJFyB0JJjzWDh+myimiDUJe4ucOYLgTqTa2m5V72ZxIYzJc1DUmzcxDCPyMJjmdFScXp5bMMzMgek39dU1hMUaDwZeI8QLCM7SRAg+Wy048kQ2ujWjEEZnZoFF+amH5ZcXNJEiZu0GwsI81na+NzNiTBcXGbagAggC8wfcnaPFmhmQNNwRPh0kFpbym8qrfV8QAggnTcNJmCTupjCmTR0YgDYiYDQHmG6CT6SE7h8Vma9pcBnbz8O8+Vp9UcU/GqEtphuwaBEAeQHOFG/wCF1JgNFrak66LVQsTdGm7NUHE5aTmVDJm5aGtlxaZIHKfXotng8JWyiWNgWEQbfqBBheY4ThWJaTlzegPTl6K9w3Da7byfMlw+J2nmon899k2mb40HC59T92SZvE+/VUNEYxohhzaD283wNo0TT+E1qjyakNcbG5JJ2jkuaeDirsTVGkJnTX0XRIWYd2Uqgy2vH/cpWH4TiGAfjkjcGfqsnFeMzsvm1LWQan3ZR8Kx4aMxzHnpbyUhg8lnYzufr8vigklcbGhHu0TkBACWujb4JbXdY+9khlQE2jVde4e5MBzPa5KGmef3zTQM846zHvTjTpCAFlp6o80kuvulBvnZIDk+aC0T1SNZ1suXImUUA4afVdTeZCdAeVDhFQm4d1MfsrDDcAcecG2rQV6PILZJGYmIkXjewj0lN91m0LQ02uWyR1vPOy9R5pGvEybezNG5cweGIzOB66CZ9VGxvC2iSynkDTq5zXA8nCDYR5LbVsKwyb6SSGkDW/s23t5JscOpOaIDjTIgg6eo5LCXJ+lrR5nja4ByANdJtlEt0gwYnzEqBiKDgXNDMxDbm9gQY1EW969awfCaFOe6osb6AW3PlHNSK2BpuhuQGdRHzMaXTUqFtnjDcNVlpMyLO8IBDdybddfNRy94eWtnWJNja+q9ofwalPsG0XD4EbA6H0SWdnaUx3LJOxv6nLufgq/kCjyjB8RyCAMziTeQTPUuHVTKVTEHUOEa229F6R/wnDtiaNISNYbOw11uZULFcCw17PE/oc4Dnzj4Kl9EF2S79ZiWve0xnJ9XD3EwnqNR7ry8Zd83h+a1WH4NQF8rnRJl530NtP7KTTw1MAgsbA8vNTL7I+IzsosFxh7G5DUqEC8NaJ5wHkSnsNi6m1N97E666mdtlbPAIHg+Ajqfcug2sQ0C8Dn6Lknl5doG2yJTr14ItHQ6dfiptPEPnxZYgeZSqd/vb7lOgNFz9+XuWT2I695cNTA+/PZKc4WP7pjNPs3+7J1jDv11NoSAS4mZgkJdI2+m4SiYMHYSlNE6Df7j0TASHC8RA3n3pbfNJyRJH3/VdYTYm3pEJAKaek68oCUHE2iI3nX4pFKmb318rJXck6ffLVACmm/P7+S7kNyPmmRT5acv6pwNI1BhMYlzzNmn4INXaL9P6pNRvw6ldc22sIEOOqDUmBshRgSNx7kJ2FnOD1CaVydOfUK4pXknXKPmhC7fTYj4toiItndbaxEe5PYIfiEbRpttFkITGMY829/zXMC8zqb6oQpAssW0Cm0gAE5pI3sVRcZqEOME6HdCFlPoCLS0Hkl0zZyELD0yGWlPYRonTn80IS9JYxVeeZ0+q7QYIBgTb6IQlICVWHsf6J9YcozTMT0+ZXUJsRJaEt2n+39kIQhkZxuVIYPEhCQAw6ev1TBPz/ZCEgLJgsPJI/KhCYkRWm/uUwm/3yQhOIxmPF6pbWj4/VCE12AzUCEITA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78963" y="4191000"/>
            <a:ext cx="623510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Dr. Erin E. Connor, Research Leader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Animal Genomics and Improvement Laboratory</a:t>
            </a:r>
            <a:endParaRPr lang="en-US" sz="2400" dirty="0" smtClean="0">
              <a:solidFill>
                <a:srgbClr val="000099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(301) 504-6104</a:t>
            </a: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erin.connor@ars.usda.gov</a:t>
            </a:r>
          </a:p>
          <a:p>
            <a:pPr algn="ctr"/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80335" y="2362200"/>
            <a:ext cx="2157984" cy="14904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ecord Hols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0135" y="2362200"/>
            <a:ext cx="2082220" cy="14908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5" name="Picture 2" descr="http://www.thecattlesite.com/articles/contents/11-12-29Poultry1.gif"/>
          <p:cNvPicPr>
            <a:picLocks noChangeArrowheads="1"/>
          </p:cNvPicPr>
          <p:nvPr/>
        </p:nvPicPr>
        <p:blipFill>
          <a:blip r:embed="rId4" cstate="print"/>
          <a:srcRect r="37838"/>
          <a:stretch>
            <a:fillRect/>
          </a:stretch>
        </p:blipFill>
        <p:spPr bwMode="auto">
          <a:xfrm>
            <a:off x="6119949" y="2362200"/>
            <a:ext cx="1224643" cy="1490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2" name="Rectangle 51"/>
          <p:cNvSpPr/>
          <p:nvPr/>
        </p:nvSpPr>
        <p:spPr>
          <a:xfrm>
            <a:off x="1780335" y="2362200"/>
            <a:ext cx="5590309" cy="150876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USDA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8149" y="2416771"/>
            <a:ext cx="2123619" cy="1407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2576973" y="3172701"/>
            <a:ext cx="146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Euphemia" pitchFamily="34" charset="0"/>
                <a:cs typeface="DokChampa" pitchFamily="34" charset="-34"/>
              </a:rPr>
              <a:t>AGIL</a:t>
            </a:r>
            <a:endParaRPr lang="en-US" sz="4400" dirty="0">
              <a:solidFill>
                <a:schemeClr val="bg1"/>
              </a:solidFill>
              <a:latin typeface="Euphemia" pitchFamily="34" charset="0"/>
              <a:cs typeface="DokChampa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6252" y="6400796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CDCB Workshop, September 29, 2015, Madison, WI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914400" y="1316181"/>
          <a:ext cx="7218219" cy="511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2840" y="134389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Millions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5202" y="415635"/>
            <a:ext cx="8493998" cy="677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USDA-ARS 20-Year Spending History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7943"/>
            <a:ext cx="5581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NSF.gov – Federal Funds for Research and Development: Fiscal Years 2013-15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2796" y="484910"/>
            <a:ext cx="8798799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Genomics and</a:t>
            </a:r>
          </a:p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Laboratory 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improve health and production efficiency of dairy cattle and small ruminants through genetic evaluation, selection, and genomics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799" y="3311309"/>
            <a:ext cx="861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36A2"/>
                </a:solidFill>
                <a:cs typeface="Arial" pitchFamily="34" charset="0"/>
              </a:rPr>
              <a:t>4 Research Projects ($8.2M appropriated):</a:t>
            </a:r>
            <a:endParaRPr lang="en-US" sz="1200" b="1" dirty="0" smtClean="0">
              <a:solidFill>
                <a:srgbClr val="00682F"/>
              </a:solidFill>
              <a:cs typeface="Arial" pitchFamily="34" charset="0"/>
            </a:endParaRPr>
          </a:p>
          <a:p>
            <a:pPr marL="692150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682F"/>
                </a:solidFill>
                <a:cs typeface="Arial" pitchFamily="34" charset="0"/>
              </a:rPr>
              <a:t>Genomics of Feed Efficiency in Dairy Cattle</a:t>
            </a:r>
          </a:p>
          <a:p>
            <a:pPr marL="692150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682F"/>
                </a:solidFill>
                <a:cs typeface="Arial" pitchFamily="34" charset="0"/>
              </a:rPr>
              <a:t>Genetic Prediction and Improvement of Dairy Cattle</a:t>
            </a:r>
          </a:p>
          <a:p>
            <a:pPr marL="692150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682F"/>
                </a:solidFill>
                <a:cs typeface="Arial" pitchFamily="34" charset="0"/>
              </a:rPr>
              <a:t>Genomic Selection of Ruminants</a:t>
            </a:r>
          </a:p>
          <a:p>
            <a:pPr marL="692150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682F"/>
                </a:solidFill>
                <a:cs typeface="Arial" pitchFamily="34" charset="0"/>
              </a:rPr>
              <a:t>Genomics of Ruminant Resistance to Gut Nematodes</a:t>
            </a:r>
          </a:p>
          <a:p>
            <a:pPr marL="0" lvl="2">
              <a:spcAft>
                <a:spcPts val="600"/>
              </a:spcAft>
            </a:pPr>
            <a:r>
              <a:rPr lang="en-US" sz="2800" b="1" dirty="0" smtClean="0">
                <a:solidFill>
                  <a:srgbClr val="0036A2"/>
                </a:solidFill>
                <a:cs typeface="Arial" pitchFamily="34" charset="0"/>
              </a:rPr>
              <a:t>Permanent staff of 12.1 Scientists and 23.6 Support Staff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595" y="753993"/>
            <a:ext cx="3281362" cy="7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>
            <a:alpha val="6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290958"/>
            <a:ext cx="8226425" cy="8035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AGIL Project Structure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6483" y="1124801"/>
            <a:ext cx="8423561" cy="5610003"/>
            <a:chOff x="526483" y="1124801"/>
            <a:chExt cx="8423561" cy="5610003"/>
          </a:xfrm>
        </p:grpSpPr>
        <p:sp>
          <p:nvSpPr>
            <p:cNvPr id="3" name="Oval 2"/>
            <p:cNvSpPr/>
            <p:nvPr/>
          </p:nvSpPr>
          <p:spPr>
            <a:xfrm rot="17135165">
              <a:off x="3991354" y="1124801"/>
              <a:ext cx="3200400" cy="3200400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5000"/>
              </a:schemeClr>
            </a:solidFill>
            <a:scene3d>
              <a:camera prst="orthographicFront"/>
              <a:lightRig rig="threePt" dir="t">
                <a:rot lat="0" lon="0" rev="6600000"/>
              </a:lightRig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17135165">
              <a:off x="1850384" y="1180221"/>
              <a:ext cx="3200400" cy="3200400"/>
            </a:xfrm>
            <a:prstGeom prst="ellipse">
              <a:avLst/>
            </a:prstGeom>
            <a:solidFill>
              <a:srgbClr val="92D050">
                <a:alpha val="69000"/>
              </a:srgbClr>
            </a:solidFill>
            <a:scene3d>
              <a:camera prst="orthographicFront"/>
              <a:lightRig rig="threePt" dir="t">
                <a:rot lat="0" lon="0" rev="6600000"/>
              </a:lightRig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 rot="17135165">
              <a:off x="911153" y="3326579"/>
              <a:ext cx="3200400" cy="32004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scene3d>
              <a:camera prst="orthographicFront"/>
              <a:lightRig rig="threePt" dir="t">
                <a:rot lat="0" lon="0" rev="6600000"/>
              </a:lightRig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rot="17135165">
              <a:off x="4672654" y="3534404"/>
              <a:ext cx="3200400" cy="3200400"/>
            </a:xfrm>
            <a:prstGeom prst="ellipse">
              <a:avLst/>
            </a:prstGeom>
            <a:solidFill>
              <a:srgbClr val="C00000">
                <a:alpha val="32000"/>
              </a:srgbClr>
            </a:solidFill>
            <a:scene3d>
              <a:camera prst="orthographicFront"/>
              <a:lightRig rig="threePt" dir="t">
                <a:rot lat="0" lon="0" rev="6600000"/>
              </a:lightRig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7763" y="4641287"/>
              <a:ext cx="2743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</a:t>
              </a:r>
              <a:r>
                <a:rPr lang="en-US" sz="1600" b="1" u="sng" dirty="0" smtClean="0"/>
                <a:t>Mol. Biologist (Connor)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Animal Scientist (Baldwin)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Cell /Mol. Biologist (C. Li)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31807" y="3463654"/>
              <a:ext cx="2064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Mol. Biologist</a:t>
              </a:r>
            </a:p>
            <a:p>
              <a:pPr algn="ctr"/>
              <a:r>
                <a:rPr lang="en-US" sz="1600" b="1" u="sng" dirty="0" smtClean="0"/>
                <a:t>(R. Li)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2224" y="4281060"/>
              <a:ext cx="2207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Feed Efficiency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4335" y="2008874"/>
              <a:ext cx="1850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Gut Parasite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Resistance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6483" y="5555676"/>
              <a:ext cx="1233054" cy="1080655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324" y="5791211"/>
              <a:ext cx="1245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/>
                <a:t>Animal Scientist </a:t>
              </a:r>
            </a:p>
            <a:p>
              <a:r>
                <a:rPr lang="en-US" sz="1200" b="1" u="sng" dirty="0" smtClean="0"/>
                <a:t>(Elsasser)</a:t>
              </a:r>
            </a:p>
            <a:p>
              <a:r>
                <a:rPr lang="en-US" sz="1200" b="1" dirty="0" smtClean="0"/>
                <a:t>USDA-ARS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8477" y="1662511"/>
              <a:ext cx="16706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Genomic </a:t>
              </a:r>
            </a:p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Selection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5471" y="2590815"/>
              <a:ext cx="2743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</a:t>
              </a:r>
              <a:r>
                <a:rPr lang="en-US" sz="1600" b="1" u="sng" dirty="0" smtClean="0"/>
                <a:t>Res. Biologist (Liu)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Comp. Biologist </a:t>
              </a:r>
            </a:p>
            <a:p>
              <a:r>
                <a:rPr lang="en-US" sz="1600" b="1" dirty="0" smtClean="0"/>
                <a:t>    (Schroeder)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34693" y="2133592"/>
              <a:ext cx="142702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sz="1600" b="1" dirty="0" smtClean="0"/>
                <a:t>2 Res. Geneticists (</a:t>
              </a:r>
              <a:r>
                <a:rPr lang="en-US" sz="1600" b="1" dirty="0" err="1" smtClean="0"/>
                <a:t>VanTassell</a:t>
              </a:r>
              <a:r>
                <a:rPr lang="en-US" sz="1600" b="1" dirty="0" smtClean="0"/>
                <a:t>;</a:t>
              </a:r>
            </a:p>
            <a:p>
              <a:r>
                <a:rPr lang="en-US" sz="1600" b="1" dirty="0" smtClean="0"/>
                <a:t>Vacant)</a:t>
              </a:r>
            </a:p>
            <a:p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7640" y="5195414"/>
              <a:ext cx="2881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Genetic Prediction and Improvement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2234" y="4336487"/>
              <a:ext cx="2743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</a:t>
              </a:r>
              <a:r>
                <a:rPr lang="en-US" sz="1600" b="1" u="sng" dirty="0" smtClean="0"/>
                <a:t>Res. Geneticist (Van </a:t>
              </a:r>
              <a:r>
                <a:rPr lang="en-US" sz="1600" b="1" u="sng" dirty="0" err="1" smtClean="0"/>
                <a:t>Raden</a:t>
              </a:r>
              <a:r>
                <a:rPr lang="en-US" sz="1600" b="1" u="sng" dirty="0" smtClean="0"/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  2 Res. Geneticists</a:t>
              </a:r>
            </a:p>
            <a:p>
              <a:r>
                <a:rPr lang="en-US" sz="1600" b="1" dirty="0" smtClean="0"/>
                <a:t>    (Cole; Wiggans)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89420" y="3616029"/>
              <a:ext cx="1427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Res. Geneticist (Bickhart)</a:t>
              </a:r>
            </a:p>
            <a:p>
              <a:endParaRPr lang="en-US" sz="16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481465" y="4475022"/>
              <a:ext cx="1233054" cy="1080655"/>
            </a:xfrm>
            <a:prstGeom prst="ellipse">
              <a:avLst/>
            </a:prstGeom>
            <a:solidFill>
              <a:schemeClr val="bg1">
                <a:lumMod val="85000"/>
                <a:alpha val="61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23019" y="4696680"/>
              <a:ext cx="1427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Stat. Geneticist </a:t>
              </a:r>
            </a:p>
            <a:p>
              <a:r>
                <a:rPr lang="en-US" sz="1200" b="1" dirty="0" smtClean="0"/>
                <a:t>(O’Connell)</a:t>
              </a:r>
            </a:p>
            <a:p>
              <a:r>
                <a:rPr lang="en-US" sz="1200" b="1" dirty="0" smtClean="0"/>
                <a:t>Univ. Maryland</a:t>
              </a:r>
            </a:p>
            <a:p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290958"/>
            <a:ext cx="8226425" cy="8035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AGIL Strategic Partnerships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45" y="1260820"/>
            <a:ext cx="86106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346075">
              <a:spcAft>
                <a:spcPts val="2000"/>
              </a:spcAft>
            </a:pPr>
            <a:r>
              <a:rPr lang="en-US" sz="3000" b="1" dirty="0" smtClean="0">
                <a:solidFill>
                  <a:srgbClr val="000099"/>
                </a:solidFill>
                <a:cs typeface="Arial" pitchFamily="34" charset="0"/>
              </a:rPr>
              <a:t>Feed Efficiency Project</a:t>
            </a:r>
          </a:p>
          <a:p>
            <a:pPr marL="346075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u="sng" dirty="0" smtClean="0">
                <a:cs typeface="Arial" pitchFamily="34" charset="0"/>
              </a:rPr>
              <a:t>Michigan State University</a:t>
            </a:r>
            <a:r>
              <a:rPr lang="en-US" sz="2200" dirty="0" smtClean="0">
                <a:cs typeface="Arial" pitchFamily="34" charset="0"/>
              </a:rPr>
              <a:t> – alternative models to estimate feed efficiency of dairy cows for genetic selection</a:t>
            </a:r>
          </a:p>
          <a:p>
            <a:pPr marL="346075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u="sng" dirty="0" smtClean="0">
                <a:cs typeface="Arial" pitchFamily="34" charset="0"/>
              </a:rPr>
              <a:t>University of Connecticut</a:t>
            </a:r>
            <a:r>
              <a:rPr lang="en-US" sz="2200" dirty="0" smtClean="0">
                <a:cs typeface="Arial" pitchFamily="34" charset="0"/>
              </a:rPr>
              <a:t> – new algorithms for GWAS of feed efficiency of dairy cows</a:t>
            </a:r>
          </a:p>
          <a:p>
            <a:pPr marL="346075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u="sng" dirty="0" smtClean="0">
                <a:cs typeface="Arial" pitchFamily="34" charset="0"/>
              </a:rPr>
              <a:t>University of Maryland</a:t>
            </a:r>
            <a:r>
              <a:rPr lang="en-US" sz="2200" dirty="0" smtClean="0">
                <a:cs typeface="Arial" pitchFamily="34" charset="0"/>
              </a:rPr>
              <a:t> – models to estimate individual cow feed intake from DHI measures</a:t>
            </a:r>
          </a:p>
          <a:p>
            <a:pPr marL="346075" lvl="2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u="sng" dirty="0" smtClean="0">
                <a:cs typeface="Arial" pitchFamily="34" charset="0"/>
              </a:rPr>
              <a:t>Universities of Guelph and Alberta</a:t>
            </a:r>
            <a:r>
              <a:rPr lang="en-US" sz="2200" b="1" dirty="0" smtClean="0"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</a:rPr>
              <a:t>– GEBV for feed efficiency and methane emissions in dairy cattle</a:t>
            </a:r>
            <a:r>
              <a:rPr lang="en-US" sz="2800" b="1" dirty="0" smtClean="0">
                <a:solidFill>
                  <a:srgbClr val="0036A2"/>
                </a:solidFill>
                <a:cs typeface="Arial" pitchFamily="34" charset="0"/>
              </a:rPr>
              <a:t>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1933" y="5320142"/>
            <a:ext cx="7829607" cy="1146047"/>
            <a:chOff x="443333" y="5320142"/>
            <a:chExt cx="7829607" cy="1146047"/>
          </a:xfrm>
        </p:grpSpPr>
        <p:pic>
          <p:nvPicPr>
            <p:cNvPr id="4" name="Picture 3" descr="ms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333" y="5320142"/>
              <a:ext cx="1448125" cy="1146047"/>
            </a:xfrm>
            <a:prstGeom prst="rect">
              <a:avLst/>
            </a:prstGeom>
          </p:spPr>
        </p:pic>
        <p:pic>
          <p:nvPicPr>
            <p:cNvPr id="5" name="Picture 4" descr="uco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198" y="5320142"/>
              <a:ext cx="1448125" cy="1146047"/>
            </a:xfrm>
            <a:prstGeom prst="rect">
              <a:avLst/>
            </a:prstGeom>
          </p:spPr>
        </p:pic>
        <p:pic>
          <p:nvPicPr>
            <p:cNvPr id="6" name="Picture 5" descr="umc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8941" y="5320142"/>
              <a:ext cx="1665344" cy="1146047"/>
            </a:xfrm>
            <a:prstGeom prst="rect">
              <a:avLst/>
            </a:prstGeom>
          </p:spPr>
        </p:pic>
        <p:pic>
          <p:nvPicPr>
            <p:cNvPr id="7" name="Picture 6" descr="guelph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3017" y="5320142"/>
              <a:ext cx="1439074" cy="1146047"/>
            </a:xfrm>
            <a:prstGeom prst="rect">
              <a:avLst/>
            </a:prstGeom>
          </p:spPr>
        </p:pic>
        <p:pic>
          <p:nvPicPr>
            <p:cNvPr id="10" name="Picture 9" descr="university of albert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7083" y="5323189"/>
              <a:ext cx="1135857" cy="1143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290958"/>
            <a:ext cx="8226425" cy="8035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AGIL Strategic Partnerships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45" y="1260820"/>
            <a:ext cx="8077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346075">
              <a:spcAft>
                <a:spcPts val="1200"/>
              </a:spcAft>
            </a:pPr>
            <a:r>
              <a:rPr lang="en-US" sz="3000" b="1" dirty="0" smtClean="0">
                <a:solidFill>
                  <a:srgbClr val="000099"/>
                </a:solidFill>
                <a:cs typeface="Arial" pitchFamily="34" charset="0"/>
              </a:rPr>
              <a:t>Genomic Selection Project</a:t>
            </a:r>
          </a:p>
          <a:p>
            <a:pPr marL="111125" lvl="2">
              <a:spcAft>
                <a:spcPts val="600"/>
              </a:spcAft>
            </a:pPr>
            <a:r>
              <a:rPr lang="en-US" sz="2400" b="1" u="sng" dirty="0" smtClean="0">
                <a:cs typeface="Arial" pitchFamily="34" charset="0"/>
              </a:rPr>
              <a:t>Department of Environment and Primary Industries, Australia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Whole-genome sequencing data from ~2,000 internationally renowned bulls ($3.4M value) on behalf of 1,000 Bulls Consortium</a:t>
            </a:r>
          </a:p>
          <a:p>
            <a:pPr marL="111125" lvl="2">
              <a:spcAft>
                <a:spcPts val="600"/>
              </a:spcAft>
            </a:pPr>
            <a:endParaRPr lang="en-US" sz="800" dirty="0" smtClean="0">
              <a:cs typeface="Arial" pitchFamily="34" charset="0"/>
            </a:endParaRPr>
          </a:p>
          <a:p>
            <a:pPr marL="457200" lvl="2" indent="-346075">
              <a:spcAft>
                <a:spcPts val="600"/>
              </a:spcAft>
            </a:pPr>
            <a:r>
              <a:rPr lang="en-US" sz="2400" dirty="0" smtClean="0">
                <a:cs typeface="Arial" pitchFamily="34" charset="0"/>
              </a:rPr>
              <a:t>	- development of superior SNP chips</a:t>
            </a:r>
          </a:p>
          <a:p>
            <a:pPr marL="457200" lvl="2" indent="-346075">
              <a:spcAft>
                <a:spcPts val="600"/>
              </a:spcAft>
            </a:pPr>
            <a:r>
              <a:rPr lang="en-US" sz="2400" dirty="0" smtClean="0">
                <a:cs typeface="Arial" pitchFamily="34" charset="0"/>
              </a:rPr>
              <a:t>	- genome structural variant discovery</a:t>
            </a:r>
          </a:p>
          <a:p>
            <a:pPr marL="457200" lvl="2" indent="-346075">
              <a:spcAft>
                <a:spcPts val="600"/>
              </a:spcAft>
            </a:pPr>
            <a:endParaRPr lang="en-US" sz="1000" dirty="0" smtClean="0">
              <a:cs typeface="Arial" pitchFamily="34" charset="0"/>
            </a:endParaRPr>
          </a:p>
        </p:txBody>
      </p:sp>
      <p:pic>
        <p:nvPicPr>
          <p:cNvPr id="1027" name="Picture 3" descr="C:\Users\Erin.Connor\AppData\Local\Microsoft\Windows\Temporary Internet Files\Content.IE5\8YKHJENG\dreamstime_8430546-300x3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0691" y="3998768"/>
            <a:ext cx="2382981" cy="2382981"/>
          </a:xfrm>
          <a:prstGeom prst="rect">
            <a:avLst/>
          </a:prstGeom>
          <a:noFill/>
        </p:spPr>
      </p:pic>
      <p:pic>
        <p:nvPicPr>
          <p:cNvPr id="7" name="Picture 6" descr="department-of-environment-and-primary-industries-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552" y="5458221"/>
            <a:ext cx="4099560" cy="923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651188"/>
            <a:ext cx="8226425" cy="8035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AGIL External Funding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532" y="1607125"/>
            <a:ext cx="747236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$1.27M from 4/2012 to 7/2015 ≈ $391,000/year</a:t>
            </a:r>
          </a:p>
          <a:p>
            <a:pPr algn="ctr"/>
            <a:r>
              <a:rPr lang="en-US" sz="2800" b="1" dirty="0" smtClean="0"/>
              <a:t>supporting genetics and breeding research</a:t>
            </a:r>
          </a:p>
          <a:p>
            <a:endParaRPr lang="en-US" sz="2400" dirty="0" smtClean="0"/>
          </a:p>
          <a:p>
            <a:pPr marL="1371600" indent="-290513"/>
            <a:r>
              <a:rPr lang="en-US" sz="2800" b="1" u="sng" dirty="0" smtClean="0"/>
              <a:t>Sources</a:t>
            </a:r>
            <a:r>
              <a:rPr lang="en-US" sz="2800" b="1" dirty="0" smtClean="0"/>
              <a:t>: </a:t>
            </a:r>
            <a:r>
              <a:rPr lang="en-US" sz="2400" b="1" dirty="0" smtClean="0"/>
              <a:t>	</a:t>
            </a:r>
          </a:p>
          <a:p>
            <a:pPr marL="1371600" indent="-290513">
              <a:buFont typeface="Arial" pitchFamily="34" charset="0"/>
              <a:buChar char="•"/>
            </a:pPr>
            <a:r>
              <a:rPr lang="en-US" sz="2400" b="1" dirty="0" smtClean="0"/>
              <a:t>National Institute of Food &amp; Agriculture (NIFA)</a:t>
            </a:r>
          </a:p>
          <a:p>
            <a:pPr marL="1371600" lvl="1" indent="-290513">
              <a:buFont typeface="Arial" pitchFamily="34" charset="0"/>
              <a:buChar char="•"/>
            </a:pPr>
            <a:r>
              <a:rPr lang="en-US" sz="2400" b="1" dirty="0" smtClean="0"/>
              <a:t>Private Organizations</a:t>
            </a:r>
          </a:p>
          <a:p>
            <a:pPr marL="1371600" indent="-290513">
              <a:buFont typeface="Arial" pitchFamily="34" charset="0"/>
              <a:buChar char="•"/>
            </a:pPr>
            <a:r>
              <a:rPr lang="en-US" sz="2400" b="1" dirty="0" smtClean="0"/>
              <a:t>University Foundations</a:t>
            </a:r>
          </a:p>
          <a:p>
            <a:pPr marL="1371600" indent="-290513">
              <a:buFont typeface="Arial" pitchFamily="34" charset="0"/>
              <a:buChar char="•"/>
            </a:pPr>
            <a:r>
              <a:rPr lang="en-US" sz="2400" b="1" dirty="0" err="1" smtClean="0"/>
              <a:t>Binational</a:t>
            </a:r>
            <a:r>
              <a:rPr lang="en-US" sz="2400" b="1" dirty="0" smtClean="0"/>
              <a:t> Agricultural Research </a:t>
            </a:r>
          </a:p>
          <a:p>
            <a:pPr marL="1371600" indent="-290513"/>
            <a:r>
              <a:rPr lang="en-US" sz="2400" b="1" dirty="0" smtClean="0"/>
              <a:t>		&amp; Development Fund (BARD)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USDA%20NIFA%20Logo%20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211" y="5174673"/>
            <a:ext cx="2140808" cy="1280160"/>
          </a:xfrm>
          <a:prstGeom prst="rect">
            <a:avLst/>
          </a:prstGeom>
        </p:spPr>
      </p:pic>
      <p:pic>
        <p:nvPicPr>
          <p:cNvPr id="6" name="Picture 5" descr="bard 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80" y="5174673"/>
            <a:ext cx="128016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902" y="514988"/>
            <a:ext cx="28936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 - 2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215" y="1399301"/>
            <a:ext cx="80583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Challenges to dairy genetics and breeding research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Funding limitations – prioritize efforts!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Loss of personnel/expertise</a:t>
            </a:r>
          </a:p>
          <a:p>
            <a:pPr marL="692150" lvl="1" indent="-2349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Leadership changes within Agency</a:t>
            </a:r>
          </a:p>
          <a:p>
            <a:pPr marL="692150" lvl="1" indent="-692150">
              <a:spcAft>
                <a:spcPts val="600"/>
              </a:spcAft>
            </a:pPr>
            <a:r>
              <a:rPr lang="en-US" sz="2800" b="1" dirty="0" smtClean="0"/>
              <a:t>Strategies to remain leaders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Efficient use of expertise/personnel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Train and recruit new scientist positions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Strategic partnerships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External funding</a:t>
            </a:r>
          </a:p>
          <a:p>
            <a:pPr marL="692150" lvl="1" indent="-2349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800" dirty="0" smtClean="0"/>
              <a:t>Educate leadership of needs and priorities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iry_cows_on_pasture_in_Ire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27375" y="0"/>
            <a:ext cx="10304948" cy="685799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1219200"/>
            <a:ext cx="38255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>
            <a:alpha val="6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45202" y="457200"/>
            <a:ext cx="8493998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Dairy Cattle Research at USDA-ARS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6" y="1454727"/>
            <a:ext cx="78832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2 National Programs of Primary Importance</a:t>
            </a:r>
            <a:r>
              <a:rPr lang="en-US" sz="3200" b="1" dirty="0" smtClean="0"/>
              <a:t>: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950" indent="-2349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Food Animal Production 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800" b="1" dirty="0" smtClean="0"/>
              <a:t>Animal Health</a:t>
            </a:r>
          </a:p>
          <a:p>
            <a:pPr algn="ctr"/>
            <a:endParaRPr lang="en-US" sz="2400" b="1" dirty="0" smtClean="0"/>
          </a:p>
          <a:p>
            <a:r>
              <a:rPr lang="en-US" sz="2800" b="1" i="1" u="sng" dirty="0" smtClean="0"/>
              <a:t>Program Goals</a:t>
            </a:r>
            <a:r>
              <a:rPr lang="en-US" sz="2800" b="1" dirty="0" smtClean="0"/>
              <a:t>:</a:t>
            </a:r>
          </a:p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u="sng" dirty="0" smtClean="0"/>
              <a:t>Food Animal Production</a:t>
            </a:r>
            <a:r>
              <a:rPr lang="en-US" sz="2400" b="1" dirty="0" smtClean="0"/>
              <a:t>: </a:t>
            </a:r>
            <a:r>
              <a:rPr lang="en-US" sz="2400" dirty="0" smtClean="0"/>
              <a:t>abundant and affordable animal products , domestic food security, and environmental sustainability 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u="sng" dirty="0" smtClean="0"/>
              <a:t>Animal Health</a:t>
            </a:r>
            <a:r>
              <a:rPr lang="en-US" sz="2400" b="1" dirty="0" smtClean="0"/>
              <a:t>: </a:t>
            </a:r>
            <a:r>
              <a:rPr lang="en-US" sz="2400" dirty="0" smtClean="0"/>
              <a:t>prevent and control animal diseases impacting agriculture and public health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92437" y="2341420"/>
            <a:ext cx="3131132" cy="1246915"/>
            <a:chOff x="5292437" y="2119740"/>
            <a:chExt cx="3131132" cy="1246915"/>
          </a:xfrm>
        </p:grpSpPr>
        <p:pic>
          <p:nvPicPr>
            <p:cNvPr id="4" name="Picture 3" descr="Ars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6654" y="2119740"/>
              <a:ext cx="1246915" cy="12469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Bannerman and Rinaldi with co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437" y="2119740"/>
              <a:ext cx="1870363" cy="12469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45202" y="263230"/>
            <a:ext cx="8493998" cy="677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Appropriated Dairy-Related Research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6" y="1302322"/>
            <a:ext cx="78832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Food Animal Production</a:t>
            </a:r>
            <a:r>
              <a:rPr lang="en-US" sz="2800" b="1" dirty="0" smtClean="0"/>
              <a:t> – 10 Projects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3445" y="6040573"/>
            <a:ext cx="450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*Red indicates genetics/breeding approaches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Dairy unit at BARC Aerial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632" y="973647"/>
            <a:ext cx="2110569" cy="1312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6688" y="1801078"/>
          <a:ext cx="7841676" cy="4195920"/>
        </p:xfrm>
        <a:graphic>
          <a:graphicData uri="http://schemas.openxmlformats.org/drawingml/2006/table">
            <a:tbl>
              <a:tblPr/>
              <a:tblGrid>
                <a:gridCol w="2204803"/>
                <a:gridCol w="5636873"/>
              </a:tblGrid>
              <a:tr h="7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ARS 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Research Focus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Fort Collins,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latin typeface="+mn-lt"/>
                        </a:rPr>
                        <a:t>Germplasm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 preservation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Beltsville, MD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Genetic prediction and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improvement of dairy cattle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Genomic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selection of ruminants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Dairy cattle feed efficiency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West Lafayette, 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Animal well-being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Stoneville, 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Biophotonics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University Park, 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Pasture-based dairy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Madison, WI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Dairy forage and manure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Forages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dairy feed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efficiency and environment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Microbes, feed, and animal factors 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dairy feed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efficiency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45202" y="346360"/>
            <a:ext cx="8493998" cy="677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Appropriated Dairy-Related Research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71" y="1108352"/>
            <a:ext cx="5680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Animal Health – up to 16 Projects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0196" y="5347866"/>
            <a:ext cx="504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*Red indicates dairy genetics/breeding approaches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044" y="1868069"/>
          <a:ext cx="8188037" cy="3383280"/>
        </p:xfrm>
        <a:graphic>
          <a:graphicData uri="http://schemas.openxmlformats.org/drawingml/2006/table">
            <a:tbl>
              <a:tblPr/>
              <a:tblGrid>
                <a:gridCol w="1997429"/>
                <a:gridCol w="6190608"/>
              </a:tblGrid>
              <a:tr h="2530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ARS 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Research Focus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Ames, 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Mastitis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Johne's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disease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Tuberculosis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Bovine respiratory disease complex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Viral diseases of cattle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Spirochetes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Brucellosis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Beltsville, MD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Gastrointestinal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nematode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resistance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(ruminant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hosts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;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parasites)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Clay Center, 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Genetics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of ruminant respiratory diseases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(primarily beef/sheep)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Gasbarre with c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519" y="2646218"/>
            <a:ext cx="2458306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02" y="415635"/>
            <a:ext cx="8493998" cy="677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Appropriated Dairy-Related Research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ed Elsasser and 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9563" y="5166470"/>
            <a:ext cx="1814932" cy="142573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6793" y="2339128"/>
          <a:ext cx="5234946" cy="2560320"/>
        </p:xfrm>
        <a:graphic>
          <a:graphicData uri="http://schemas.openxmlformats.org/drawingml/2006/table">
            <a:tbl>
              <a:tblPr/>
              <a:tblGrid>
                <a:gridCol w="1909855"/>
                <a:gridCol w="3325091"/>
              </a:tblGrid>
              <a:tr h="3236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ARS 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Research Focus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Pullman, WA</a:t>
                      </a:r>
                      <a:endParaRPr lang="en-US" b="1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Anaplasmosis</a:t>
                      </a:r>
                      <a:endParaRPr lang="en-US" b="1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Babesiosis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Orient Point, NY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Foot and mouth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disease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Manhattan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Rift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Valley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Emerging vector-borne viruses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Albany, 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Prion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disease diagnostics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20" y="1468579"/>
            <a:ext cx="65393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Animal Health – up to 16 Projects (cont’d)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903" y="514988"/>
            <a:ext cx="28936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 - 1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100" y="1648691"/>
            <a:ext cx="80583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Many ARS projects address dairy cattle production issues affecting the industry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Projects using genetics/genomics and breeding  are limited, but opportunities for expansion and collaboration exist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800" dirty="0" smtClean="0"/>
              <a:t>Beltsville, MD location (AGIL) principal federal dairy cattle genetics location – how do we sustain/grow?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762000"/>
            <a:ext cx="6838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56363" y="2521527"/>
            <a:ext cx="37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567 of September 10, 2012 Issue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760" y="5371585"/>
            <a:ext cx="72320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Industry input needed to </a:t>
            </a:r>
            <a:r>
              <a:rPr lang="en-US" sz="3600" b="1" i="1" u="sng" dirty="0" smtClean="0"/>
              <a:t>prioritize</a:t>
            </a:r>
            <a:r>
              <a:rPr lang="en-US" sz="3600" i="1" dirty="0" smtClean="0"/>
              <a:t> research efforts!</a:t>
            </a:r>
            <a:endParaRPr lang="en-US" sz="360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9920" y="658092"/>
            <a:ext cx="609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Agricultural Production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9382" y="1612754"/>
            <a:ext cx="8465127" cy="4641362"/>
            <a:chOff x="249382" y="1612754"/>
            <a:chExt cx="8465127" cy="4641362"/>
          </a:xfrm>
        </p:grpSpPr>
        <p:sp>
          <p:nvSpPr>
            <p:cNvPr id="14" name="Rectangle 13"/>
            <p:cNvSpPr/>
            <p:nvPr/>
          </p:nvSpPr>
          <p:spPr>
            <a:xfrm>
              <a:off x="249382" y="5946339"/>
              <a:ext cx="846512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Modified From </a:t>
              </a:r>
              <a:r>
                <a:rPr lang="en-US" sz="1400" b="1" dirty="0" err="1" smtClean="0"/>
                <a:t>Heisey</a:t>
              </a:r>
              <a:r>
                <a:rPr lang="en-US" sz="1400" b="1" dirty="0" smtClean="0"/>
                <a:t>, P., S.L. Wang, K. </a:t>
              </a:r>
              <a:r>
                <a:rPr lang="en-US" sz="1400" b="1" dirty="0" err="1" smtClean="0"/>
                <a:t>Fuglie</a:t>
              </a:r>
              <a:r>
                <a:rPr lang="en-US" sz="1400" b="1" dirty="0" smtClean="0"/>
                <a:t>. USDA Economic Research Service, July 2011.</a:t>
              </a:r>
              <a:endParaRPr lang="en-US" sz="1400" b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4325" y="1612754"/>
              <a:ext cx="8382000" cy="4133850"/>
              <a:chOff x="314325" y="1612754"/>
              <a:chExt cx="8382000" cy="413385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325" y="1612754"/>
                <a:ext cx="8382000" cy="413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76434" y="3626603"/>
                <a:ext cx="2452659" cy="369332"/>
              </a:xfrm>
              <a:prstGeom prst="rect">
                <a:avLst/>
              </a:prstGeom>
              <a:solidFill>
                <a:srgbClr val="FBF4F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Total Factor Productivity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356765" y="206432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1.58%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92292" y="282632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1.52%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983673" y="2466109"/>
              <a:ext cx="0" cy="182880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22218" y="2479964"/>
              <a:ext cx="2823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2.5-fold increase since 1948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22965" y="3598027"/>
            <a:ext cx="2925673" cy="369332"/>
          </a:xfrm>
          <a:prstGeom prst="rect">
            <a:avLst/>
          </a:prstGeom>
          <a:solidFill>
            <a:srgbClr val="FBF4F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Rate of Technological Change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12" y="197788"/>
            <a:ext cx="8530484" cy="64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08" y="543792"/>
            <a:ext cx="815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Agricultural R&amp;D Spending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through 2050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779" y="1911924"/>
            <a:ext cx="82711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U.S. must increase agriculture output by </a:t>
            </a:r>
            <a:r>
              <a:rPr lang="en-US" sz="2400" b="1" dirty="0" smtClean="0">
                <a:solidFill>
                  <a:srgbClr val="C00000"/>
                </a:solidFill>
              </a:rPr>
              <a:t>70-100% by 2050</a:t>
            </a:r>
            <a:r>
              <a:rPr lang="en-US" sz="2400" dirty="0" smtClean="0"/>
              <a:t>.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Public agricultural R&amp;D drives private R&amp;D, adoption of new technologies, and output growth.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Output growth increased ~1.5%/year over the last 50 years.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Same public R&amp;D spending = 0.75% growth/year and output increases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40% by 2050</a:t>
            </a:r>
            <a:r>
              <a:rPr lang="en-US" sz="2400" dirty="0" smtClean="0"/>
              <a:t>.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3.73% annual increase in public R&amp;D spending (offsetting inflation) = output increases </a:t>
            </a:r>
            <a:r>
              <a:rPr lang="en-US" sz="2400" b="1" dirty="0" smtClean="0">
                <a:solidFill>
                  <a:srgbClr val="C00000"/>
                </a:solidFill>
              </a:rPr>
              <a:t>75% by 2050</a:t>
            </a:r>
            <a:r>
              <a:rPr lang="en-US" sz="2400" dirty="0" smtClean="0"/>
              <a:t>.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4.73% annual increase in public R&amp;D spending = output increases </a:t>
            </a:r>
            <a:r>
              <a:rPr lang="en-US" sz="2400" b="1" dirty="0" smtClean="0">
                <a:solidFill>
                  <a:srgbClr val="C00000"/>
                </a:solidFill>
              </a:rPr>
              <a:t>83% by 2050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6482" y="6181874"/>
            <a:ext cx="8465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Conclusions from </a:t>
            </a:r>
            <a:r>
              <a:rPr lang="en-US" sz="1400" b="1" dirty="0" err="1" smtClean="0"/>
              <a:t>Heisey</a:t>
            </a:r>
            <a:r>
              <a:rPr lang="en-US" sz="1400" b="1" dirty="0" smtClean="0"/>
              <a:t>, P., S.L. Wang, K. </a:t>
            </a:r>
            <a:r>
              <a:rPr lang="en-US" sz="1400" b="1" dirty="0" err="1" smtClean="0"/>
              <a:t>Fuglie</a:t>
            </a:r>
            <a:r>
              <a:rPr lang="en-US" sz="1400" b="1" dirty="0" smtClean="0"/>
              <a:t>. USDA Economic Research Service, July 2011.</a:t>
            </a:r>
            <a:endParaRPr lang="en-US" sz="1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9.8|16.5|26.4|2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6637</TotalTime>
  <Words>895</Words>
  <Application>Microsoft Office PowerPoint</Application>
  <PresentationFormat>On-screen Show (4:3)</PresentationFormat>
  <Paragraphs>185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Erin.Connor</cp:lastModifiedBy>
  <cp:revision>553</cp:revision>
  <dcterms:created xsi:type="dcterms:W3CDTF">2014-05-16T14:04:11Z</dcterms:created>
  <dcterms:modified xsi:type="dcterms:W3CDTF">2015-10-01T14:22:48Z</dcterms:modified>
</cp:coreProperties>
</file>